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Roboto Mon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-bold.fntdata"/><Relationship Id="rId61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64" Type="http://schemas.openxmlformats.org/officeDocument/2006/relationships/font" Target="fonts/RobotoMono-boldItalic.fntdata"/><Relationship Id="rId63" Type="http://schemas.openxmlformats.org/officeDocument/2006/relationships/font" Target="fonts/RobotoMon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2275a8a4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352275a8a4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g352275a8a4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2275a8a43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352275a8a43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g352275a8a43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2275a8a43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52275a8a43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g352275a8a43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2275a8a43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352275a8a43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52275a8a43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2275a8a43_0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352275a8a43_0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3" name="Google Shape;183;g352275a8a43_0_1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2275a8a43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352275a8a43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352275a8a43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2275a8a43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52275a8a43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352275a8a43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2275a8a43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352275a8a43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52275a8a43_0_1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2275a8a43_0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52275a8a43_0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g352275a8a43_0_1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2275a8a43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52275a8a43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52275a8a43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2275a8a43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352275a8a43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g352275a8a43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2275a8a4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52275a8a4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2275a8a43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352275a8a43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1" name="Google Shape;251;g352275a8a43_0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2275a8a43_0_1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52275a8a43_0_1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52275a8a43_0_1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2275a8a43_0_1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2275a8a43_0_1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352275a8a43_0_1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2275a8a43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352275a8a43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8" name="Google Shape;278;g352275a8a43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2275a8a43_0_2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52275a8a43_0_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6" name="Google Shape;286;g352275a8a43_0_2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52275a8a43_0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52275a8a43_0_2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352275a8a43_0_2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2275a8a43_0_2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352275a8a43_0_2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0" name="Google Shape;300;g352275a8a43_0_2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52275a8a43_0_2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352275a8a43_0_2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352275a8a43_0_2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699621a2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g35699621a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g35699621a2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2275a8a43_0_2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52275a8a43_0_2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g352275a8a43_0_2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2275a8a43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52275a8a43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" name="Google Shape;77;g352275a8a43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52275a8a43_0_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352275a8a43_0_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352275a8a43_0_2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2275a8a43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352275a8a43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352275a8a43_0_2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2275a8a43_0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352275a8a43_0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5" name="Google Shape;345;g352275a8a43_0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2275a8a43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352275a8a43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g352275a8a43_0_2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52275a8a43_0_2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352275a8a43_0_2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352275a8a43_0_2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2275a8a43_0_2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52275a8a43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g352275a8a43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52275a8a43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352275a8a43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g352275a8a43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2275a8a43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52275a8a43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352275a8a43_0_2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2275a8a43_0_3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2275a8a43_0_3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52275a8a43_0_3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2275a8a43_0_3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2275a8a43_0_3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352275a8a43_0_3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2275a8a4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352275a8a4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" name="Google Shape;84;g352275a8a43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2275a8a43_0_3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352275a8a43_0_3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352275a8a43_0_3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2275a8a43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52275a8a43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g352275a8a43_0_3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2275a8a43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52275a8a43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g352275a8a43_0_3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52275a8a43_0_3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352275a8a43_0_3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g352275a8a43_0_3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2275a8a43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352275a8a43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g352275a8a43_0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2275a8a43_0_3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g352275a8a43_0_3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g352275a8a43_0_3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2275a8a43_0_3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g352275a8a43_0_3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5" name="Google Shape;485;g352275a8a43_0_3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2275a8a43_0_3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g352275a8a43_0_3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5" name="Google Shape;495;g352275a8a43_0_3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2275a8a43_0_3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352275a8a43_0_3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g352275a8a43_0_3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2275a8a43_0_4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" name="Google Shape;516;g352275a8a43_0_4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g352275a8a43_0_4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2275a8a43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52275a8a43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52275a8a43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52275a8a43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352275a8a43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g352275a8a43_0_4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2275a8a43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52275a8a43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352275a8a43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52275a8a43_0_4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5" name="Google Shape;545;g352275a8a43_0_4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6" name="Google Shape;546;g352275a8a43_0_4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2275a8a43_0_4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352275a8a43_0_4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g352275a8a43_0_4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2275a8a43_0_4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g352275a8a43_0_4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5" name="Google Shape;565;g352275a8a43_0_4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52275a8a43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g352275a8a43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2275a8a43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52275a8a43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g352275a8a43_0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2275a8a43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52275a8a43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52275a8a43_0_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2275a8a43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352275a8a43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52275a8a43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2275a8a43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52275a8a43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52275a8a43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7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786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●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○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■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odejs/next-10/blob/main/surveys/2024-04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hyperlink" Target="https://github.com/nodejs/Release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Relationship Id="rId4" Type="http://schemas.openxmlformats.org/officeDocument/2006/relationships/hyperlink" Target="https://nodejs.org/api/packages.html#syntax-detec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odejs.org/api/typescript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microsoft/TypeScript/pull/59767" TargetMode="External"/><Relationship Id="rId4" Type="http://schemas.openxmlformats.org/officeDocument/2006/relationships/image" Target="../media/image48.png"/><Relationship Id="rId5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chromestatus.com/feature/5106098833719296" TargetMode="External"/><Relationship Id="rId4" Type="http://schemas.openxmlformats.org/officeDocument/2006/relationships/hyperlink" Target="https://chromestatus.com/feature/5070065734516736" TargetMode="External"/><Relationship Id="rId5" Type="http://schemas.openxmlformats.org/officeDocument/2006/relationships/hyperlink" Target="https://tc39.es/proposal-explicit-resource-management/" TargetMode="External"/><Relationship Id="rId6" Type="http://schemas.openxmlformats.org/officeDocument/2006/relationships/hyperlink" Target="https://github.com/tc39/proposal-is-erro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nodejs/node-addon-api" TargetMode="External"/><Relationship Id="rId4" Type="http://schemas.openxmlformats.org/officeDocument/2006/relationships/hyperlink" Target="http://node.js/JavaScrip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c39.es/ecma262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49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developers.redhat.com/blog/2024/11/20/essential-ai-tutorials-nodejs-developer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drive.google.com/file/d/1cZj1COPTozMLwlKY6dAm7Ncj_fWmGmRI/view" TargetMode="External"/><Relationship Id="rId4" Type="http://schemas.openxmlformats.org/officeDocument/2006/relationships/image" Target="../media/image24.png"/><Relationship Id="rId5" Type="http://schemas.openxmlformats.org/officeDocument/2006/relationships/hyperlink" Target="http://drive.google.com/file/d/1cZj1COPTozMLwlKY6dAm7Ncj_fWmGmRI/view" TargetMode="External"/><Relationship Id="rId6" Type="http://schemas.openxmlformats.org/officeDocument/2006/relationships/hyperlink" Target="http://drive.google.com/file/d/1cZj1COPTozMLwlKY6dAm7Ncj_fWmGmRI/view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://drive.google.com/file/d/1ADHNXnWRISwowoDg2rcjN7gsRP7TH5fk/view" TargetMode="External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nodejs.github.io/nodejs-news-feeder/feed.xml" TargetMode="External"/><Relationship Id="rId4" Type="http://schemas.openxmlformats.org/officeDocument/2006/relationships/hyperlink" Target="https://nodejs.org/calendar" TargetMode="External"/><Relationship Id="rId5" Type="http://schemas.openxmlformats.org/officeDocument/2006/relationships/hyperlink" Target="https://github.com/nodejs/next-10" TargetMode="External"/><Relationship Id="rId6" Type="http://schemas.openxmlformats.org/officeDocument/2006/relationships/hyperlink" Target="https://github.com/nodejs/release" TargetMode="External"/><Relationship Id="rId7" Type="http://schemas.openxmlformats.org/officeDocument/2006/relationships/hyperlink" Target="https://github.com/nodejs/node/blob/master/doc/guides/strategic-initiatives.md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nodejs.org/calendar" TargetMode="External"/><Relationship Id="rId4" Type="http://schemas.openxmlformats.org/officeDocument/2006/relationships/hyperlink" Target="https://github.com/nodejs/next-10" TargetMode="External"/><Relationship Id="rId5" Type="http://schemas.openxmlformats.org/officeDocument/2006/relationships/hyperlink" Target="https://github.com/nodejs/release" TargetMode="External"/><Relationship Id="rId6" Type="http://schemas.openxmlformats.org/officeDocument/2006/relationships/hyperlink" Target="https://github.com/nodejs/node/blob/master/doc/guides/strategic-initiatives.md" TargetMode="External"/><Relationship Id="rId7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nodejs.github.io/nodejs-news-feeder/feed.xml" TargetMode="External"/><Relationship Id="rId4" Type="http://schemas.openxmlformats.org/officeDocument/2006/relationships/hyperlink" Target="https://nodejs.org/calendar" TargetMode="External"/><Relationship Id="rId5" Type="http://schemas.openxmlformats.org/officeDocument/2006/relationships/hyperlink" Target="https://github.com/nodejs/next-10" TargetMode="External"/><Relationship Id="rId6" Type="http://schemas.openxmlformats.org/officeDocument/2006/relationships/hyperlink" Target="https://github.com/nodejs/release" TargetMode="External"/><Relationship Id="rId7" Type="http://schemas.openxmlformats.org/officeDocument/2006/relationships/hyperlink" Target="https://github.com/nodejs/node/blob/master/doc/guides/strategic-initiatives.md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nodejs.org/calendar" TargetMode="External"/><Relationship Id="rId4" Type="http://schemas.openxmlformats.org/officeDocument/2006/relationships/hyperlink" Target="https://github.com/nodejs/next-10" TargetMode="External"/><Relationship Id="rId5" Type="http://schemas.openxmlformats.org/officeDocument/2006/relationships/hyperlink" Target="https://github.com/nodejs/release" TargetMode="External"/><Relationship Id="rId6" Type="http://schemas.openxmlformats.org/officeDocument/2006/relationships/hyperlink" Target="https://github.com/nodejs/node/blob/master/doc/guides/strategic-initiatives.md" TargetMode="External"/><Relationship Id="rId7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nodejs.github.io/nodejs-news-feeder/feed.xml" TargetMode="External"/><Relationship Id="rId4" Type="http://schemas.openxmlformats.org/officeDocument/2006/relationships/hyperlink" Target="https://nodejs.org/calendar" TargetMode="External"/><Relationship Id="rId5" Type="http://schemas.openxmlformats.org/officeDocument/2006/relationships/hyperlink" Target="https://github.com/nodejs/next-10" TargetMode="External"/><Relationship Id="rId6" Type="http://schemas.openxmlformats.org/officeDocument/2006/relationships/hyperlink" Target="https://github.com/nodejs/release" TargetMode="External"/><Relationship Id="rId7" Type="http://schemas.openxmlformats.org/officeDocument/2006/relationships/hyperlink" Target="https://github.com/nodejs/node/blob/master/doc/guides/strategic-initiatives.md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insights.lfx.linuxfoundation.org/foundation/ojsf/overview/github?project=ojsf-nodejs" TargetMode="External"/><Relationship Id="rId4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nodejs.github.io/nodejs-news-feeder/feed.xml" TargetMode="External"/><Relationship Id="rId4" Type="http://schemas.openxmlformats.org/officeDocument/2006/relationships/hyperlink" Target="https://github.com/nodejs/node/blob/main/doc/contributing/advocacy-ambasador-program.md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github.com/nodejs/next-10/issues/166" TargetMode="External"/><Relationship Id="rId4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://www.ibm.com/legal/copytrade.s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1253625" y="319853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>
                <a:solidFill>
                  <a:schemeClr val="dk1"/>
                </a:solidFill>
              </a:rPr>
              <a:t>What’s new and what’s next</a:t>
            </a:r>
            <a:endParaRPr sz="7400">
              <a:solidFill>
                <a:schemeClr val="dk1"/>
              </a:solidFill>
            </a:endParaRPr>
          </a:p>
        </p:txBody>
      </p:sp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1025" y="1031000"/>
            <a:ext cx="3232800" cy="213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2017400" y="4053075"/>
            <a:ext cx="4884600" cy="7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4F81BD"/>
                </a:solidFill>
              </a:rPr>
              <a:t>PowerUp</a:t>
            </a:r>
            <a:r>
              <a:rPr lang="en" sz="5000"/>
              <a:t> </a:t>
            </a:r>
            <a:r>
              <a:rPr lang="en" sz="5000">
                <a:solidFill>
                  <a:srgbClr val="4F81BD"/>
                </a:solidFill>
              </a:rPr>
              <a:t>2025</a:t>
            </a:r>
            <a:endParaRPr sz="5000">
              <a:solidFill>
                <a:srgbClr val="4F81B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Recent Survey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Key Takeaways</a:t>
            </a:r>
            <a:endParaRPr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Most common pain points</a:t>
            </a:r>
            <a:endParaRPr sz="24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ESM integration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TypeScript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Docs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Monitoring/Diagnostics</a:t>
            </a:r>
            <a:endParaRPr sz="1600"/>
          </a:p>
          <a:p>
            <a:pPr indent="-3302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Performance</a:t>
            </a:r>
            <a:endParaRPr sz="16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ESM widely used, 71% reported code with ES module syntax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New stable features well used</a:t>
            </a:r>
            <a:endParaRPr sz="2400"/>
          </a:p>
          <a:p>
            <a:pPr indent="-3810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Experimental features well used</a:t>
            </a:r>
            <a:endParaRPr sz="24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500"/>
          </a:p>
        </p:txBody>
      </p:sp>
      <p:sp>
        <p:nvSpPr>
          <p:cNvPr id="160" name="Google Shape;160;p24"/>
          <p:cNvSpPr txBox="1"/>
          <p:nvPr/>
        </p:nvSpPr>
        <p:spPr>
          <a:xfrm>
            <a:off x="1716775" y="4743500"/>
            <a:ext cx="49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https://github.com/nodejs/next-10/blob/main/surveys/2024-04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416358" y="1227539"/>
            <a:ext cx="10160100" cy="4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Major Releases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Boring…….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SemVer Minor is where its at!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features (but not all) flow into Current/LTS lines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Majors still a good time to party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Talk about recent new features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Promotion to 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new  -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5985725" y="3512825"/>
            <a:ext cx="2426100" cy="14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new  - Features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78700" y="109272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2024 was Exciting year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Some Highlights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Progress on ESM compatibility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Experimental Limited TypeScript Support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Experimental Web Storage API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Experimental SQLite API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Continued progress on performance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○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Node run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2800"/>
              <a:buChar char="●"/>
            </a:pPr>
            <a:r>
              <a:rPr lang="en">
                <a:solidFill>
                  <a:srgbClr val="1F2328"/>
                </a:solidFill>
                <a:highlight>
                  <a:srgbClr val="FFFFFF"/>
                </a:highlight>
              </a:rPr>
              <a:t>Regular Releases</a:t>
            </a:r>
            <a:endParaRPr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/>
        </p:nvSpPr>
        <p:spPr>
          <a:xfrm>
            <a:off x="5946550" y="3477475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 pain points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Monitoring/Diagnostics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777200" y="3717025"/>
            <a:ext cx="3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7529225" y="4548325"/>
            <a:ext cx="3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6"/>
          <p:cNvSpPr txBox="1"/>
          <p:nvPr/>
        </p:nvSpPr>
        <p:spPr>
          <a:xfrm>
            <a:off x="7392175" y="3929150"/>
            <a:ext cx="3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Releases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415325" y="983750"/>
            <a:ext cx="6323700" cy="5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85000" lnSpcReduction="20000"/>
          </a:bodyPr>
          <a:lstStyle/>
          <a:p>
            <a:pPr indent="0" lvl="0" marL="0" marR="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9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Last Major Release</a:t>
            </a:r>
            <a:endParaRPr b="0" i="0" sz="29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3954" lvl="0" marL="45720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2693">
                <a:solidFill>
                  <a:schemeClr val="dk1"/>
                </a:solidFill>
              </a:rPr>
              <a:t>24.x in April 2024</a:t>
            </a: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(Curent)</a:t>
            </a:r>
            <a:endParaRPr b="0" i="0" sz="26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6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9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Ongoing LTS Releases</a:t>
            </a:r>
            <a:endParaRPr b="0" i="0" sz="23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5" lvl="0" marL="685800" marR="0" rtl="0" algn="l">
              <a:lnSpc>
                <a:spcPct val="1066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" sz="2693" u="none" cap="none" strike="sng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18.x - ends April 2025</a:t>
            </a:r>
            <a:endParaRPr b="0" i="0" sz="2693" u="none" cap="none" strike="sng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5" lvl="0" marL="685800" marR="0" rtl="0" algn="l">
              <a:lnSpc>
                <a:spcPct val="1066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20.x - ends April 2026</a:t>
            </a:r>
            <a:endParaRPr b="0" i="0" sz="26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5" lvl="0" marL="685800" marR="0" rtl="0" algn="l">
              <a:lnSpc>
                <a:spcPct val="1066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Node.js 22.x - ends April 2027</a:t>
            </a:r>
            <a:endParaRPr b="0" i="0" sz="26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66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2693" u="none" cap="none" strike="noStrike">
              <a:solidFill>
                <a:srgbClr val="43853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0" i="0" lang="en" sz="29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Next current</a:t>
            </a:r>
            <a:endParaRPr b="0" i="0" sz="239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0575" lvl="1" marL="685800" marR="0" rtl="0" algn="l">
              <a:lnSpc>
                <a:spcPct val="88875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" sz="2693"/>
              <a:t>5</a:t>
            </a: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 in </a:t>
            </a:r>
            <a:r>
              <a:rPr lang="en" sz="2693"/>
              <a:t>Oct</a:t>
            </a:r>
            <a:r>
              <a:rPr b="0" i="0" lang="en" sz="269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2024</a:t>
            </a:r>
            <a:endParaRPr b="0" i="0" sz="386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42" lvl="1" marL="228592" marR="0" rtl="0" algn="l">
              <a:lnSpc>
                <a:spcPct val="304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55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66625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l">
              <a:lnSpc>
                <a:spcPct val="53325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2" lvl="1" marL="228592" marR="0" rtl="0" algn="l">
              <a:lnSpc>
                <a:spcPct val="53325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192" lvl="1" marL="228592" marR="0" rtl="0" algn="l">
              <a:lnSpc>
                <a:spcPct val="53325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5525" y="2830850"/>
            <a:ext cx="3484475" cy="17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7"/>
          <p:cNvSpPr/>
          <p:nvPr/>
        </p:nvSpPr>
        <p:spPr>
          <a:xfrm>
            <a:off x="5821257" y="4608646"/>
            <a:ext cx="2913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" sz="135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ESM Compatibility</a:t>
            </a:r>
            <a:endParaRPr/>
          </a:p>
        </p:txBody>
      </p:sp>
      <p:sp>
        <p:nvSpPr>
          <p:cNvPr id="195" name="Google Shape;195;p28"/>
          <p:cNvSpPr txBox="1"/>
          <p:nvPr/>
        </p:nvSpPr>
        <p:spPr>
          <a:xfrm>
            <a:off x="312275" y="1295400"/>
            <a:ext cx="79566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greeter = require('./greeter.js').default;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const greeting = greeter('World');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console.log(greeting);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6" name="Google Shape;196;p28"/>
          <p:cNvSpPr txBox="1"/>
          <p:nvPr/>
        </p:nvSpPr>
        <p:spPr>
          <a:xfrm>
            <a:off x="780350" y="981213"/>
            <a:ext cx="41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hello.js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780350" y="3114938"/>
            <a:ext cx="412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greeter.js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7731500" y="1775800"/>
            <a:ext cx="1053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CJS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7731500" y="3539100"/>
            <a:ext cx="1175100" cy="9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0" i="0" lang="en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312275" y="3507950"/>
            <a:ext cx="57639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import util from 'node:util';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export default function (greeting) {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return 'Hello ' + greeting;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It just works!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90125" y="1058900"/>
            <a:ext cx="7189800" cy="14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&gt;node hello.js </a:t>
            </a:r>
            <a:endParaRPr b="0" i="0" sz="2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2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Hello World</a:t>
            </a:r>
            <a:endParaRPr b="0" i="0" sz="2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a close up of a firework display in the night sky (Provided by Tenor)" id="208" name="Google Shape;20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5813" y="1058900"/>
            <a:ext cx="1552375" cy="15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407675" y="2258100"/>
            <a:ext cx="7976700" cy="26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C3437"/>
                </a:solidFill>
                <a:latin typeface="Roboto Mono"/>
                <a:ea typeface="Roboto Mono"/>
                <a:cs typeface="Roboto Mono"/>
                <a:sym typeface="Roboto Mono"/>
              </a:rPr>
              <a:t>The Fine Print: </a:t>
            </a:r>
            <a:endParaRPr b="1" i="0" sz="1100" u="none" cap="none" strike="noStrike">
              <a:solidFill>
                <a:srgbClr val="2C343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43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epends on two features that are still experimental but stability is “release candidate”, and no experimental warnings.</a:t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Options to turn of in case of issues </a:t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--no-experimental-require-module</a:t>
            </a:r>
            <a:endParaRPr b="1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	-&gt; ESM must be synchronous</a:t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--no-experimental-detect-module  </a:t>
            </a:r>
            <a:endParaRPr b="1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-&gt; depends on syntax detection - </a:t>
            </a: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https://nodejs.org/api/packages.html#syntax-detection</a:t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-&gt; may load file twice</a:t>
            </a:r>
            <a:endParaRPr b="0" i="0" sz="1100" u="none" cap="none" strike="noStrike">
              <a:solidFill>
                <a:srgbClr val="2C343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2C3437"/>
                </a:solidFill>
                <a:latin typeface="Arial"/>
                <a:ea typeface="Arial"/>
                <a:cs typeface="Arial"/>
                <a:sym typeface="Arial"/>
              </a:rPr>
              <a:t>-&gt; recommended to use </a:t>
            </a: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"type": "module" in package.json where possible</a:t>
            </a:r>
            <a:endParaRPr b="0" i="0" sz="1100" u="none" cap="none" strike="noStrike">
              <a:solidFill>
                <a:srgbClr val="2C343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5963300" y="1416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C3437"/>
                </a:solidFill>
              </a:rPr>
              <a:t>Backported to 22.x in 22.12.0</a:t>
            </a:r>
            <a:endParaRPr sz="1100">
              <a:solidFill>
                <a:srgbClr val="2C343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Limited Typescript Support</a:t>
            </a:r>
            <a:endParaRPr/>
          </a:p>
        </p:txBody>
      </p:sp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407050" y="9104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At a glance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--experimental-strip-types (enabled by default in v23.6.0)</a:t>
            </a:r>
            <a:endParaRPr sz="2000">
              <a:solidFill>
                <a:schemeClr val="dk1"/>
              </a:solidFill>
            </a:endParaRPr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replaces TypeScript with whitespace</a:t>
            </a:r>
            <a:endParaRPr sz="2000"/>
          </a:p>
          <a:p>
            <a: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need for source maps</a:t>
            </a:r>
            <a:endParaRPr sz="1600"/>
          </a:p>
          <a:p>
            <a:pPr indent="-355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 sz="2000"/>
              <a:t>.ts, .mts, .cts files supported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--experimental-transform-types (not enabled by default)</a:t>
            </a:r>
            <a:endParaRPr sz="20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Key limitations</a:t>
            </a:r>
            <a:endParaRPr sz="24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Only supports a subset of TypeScript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solidFill>
                  <a:schemeClr val="dk1"/>
                </a:solidFill>
              </a:rPr>
              <a:t>Does not handle files in node_modules (design choice)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Does not read tsconfig.json</a:t>
            </a:r>
            <a:endParaRPr sz="2100"/>
          </a:p>
          <a:p>
            <a:pPr indent="-3619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type keyword needed in imports</a:t>
            </a:r>
            <a:endParaRPr sz="21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1326300" y="4706750"/>
            <a:ext cx="64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https://nodejs.org/api/typescript.html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Stability: 1.</a:t>
            </a:r>
            <a:r>
              <a:rPr lang="en"/>
              <a:t>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/>
              <a:t>Active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Experimental Limited Typescript Support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312275" y="1679300"/>
            <a:ext cx="38331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 { GreetOptions } from './greeter.ts'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import greeter from './greeter.ts'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message: string = 'World';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greeting: string = greeter(GreetOptions.Hello,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message);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console.log(greeting);</a:t>
            </a:r>
            <a:endParaRPr b="0" i="0" sz="1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4497150" y="1581950"/>
            <a:ext cx="41775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export enum GreetOptions {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Hello,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Goodbye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export default function (helloType: GreetOptions, greeting: string) : string {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let world: string;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if (helloType === GreetOptions.Hello) {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world = 'Hello ' + greeting;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world;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};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throw Error('Unknown GreetOption');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1"/>
          <p:cNvSpPr txBox="1"/>
          <p:nvPr/>
        </p:nvSpPr>
        <p:spPr>
          <a:xfrm>
            <a:off x="1346350" y="976700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hello.ts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1"/>
          <p:cNvSpPr txBox="1"/>
          <p:nvPr/>
        </p:nvSpPr>
        <p:spPr>
          <a:xfrm>
            <a:off x="5384250" y="976700"/>
            <a:ext cx="1332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greeter.ts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196625" y="97650"/>
            <a:ext cx="8794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</a:t>
            </a:r>
            <a:r>
              <a:rPr lang="en">
                <a:solidFill>
                  <a:schemeClr val="lt1"/>
                </a:solidFill>
              </a:rPr>
              <a:t>Limited Typescript Support (before)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800" y="1298625"/>
            <a:ext cx="8872150" cy="28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/>
          <p:nvPr/>
        </p:nvSpPr>
        <p:spPr>
          <a:xfrm>
            <a:off x="2922150" y="1940100"/>
            <a:ext cx="3100800" cy="60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4440550" y="1107200"/>
            <a:ext cx="1970700" cy="609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</a:t>
            </a:r>
            <a:r>
              <a:rPr lang="en">
                <a:solidFill>
                  <a:schemeClr val="lt1"/>
                </a:solidFill>
              </a:rPr>
              <a:t>Limited Typescript Support</a:t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765125" y="1037075"/>
            <a:ext cx="79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75" y="846625"/>
            <a:ext cx="8221949" cy="42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/>
          <p:nvPr/>
        </p:nvSpPr>
        <p:spPr>
          <a:xfrm>
            <a:off x="451400" y="1872900"/>
            <a:ext cx="8415600" cy="1960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4671950" y="748925"/>
            <a:ext cx="3590400" cy="524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0805" y="1019821"/>
            <a:ext cx="1154081" cy="116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600" y="2321738"/>
            <a:ext cx="3721406" cy="224945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625" y="126312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Node.js lead for Red Hat and IBM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Active Node.js community member</a:t>
            </a:r>
            <a:endParaRPr sz="1500"/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Node.js Collaborator, Node.js Technical Steering Committee,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        Active in a number of Working group(s)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500"/>
              <a:t>Active OpenJS Foundation member</a:t>
            </a:r>
            <a:endParaRPr sz="1500"/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Voting Cross Project Council Member</a:t>
            </a:r>
            <a:endParaRPr sz="1300"/>
          </a:p>
          <a:p>
            <a:pPr indent="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Community Director 2021-2022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1"/>
                </a:solidFill>
              </a:rPr>
              <a:t>BlueSky: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@mhdawson.bsky.social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Twitter: @mhdawson1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GitHub: @mhdawson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Linkedin: https://www.linkedin.com/in/michael-dawson-6051282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100"/>
          </a:p>
        </p:txBody>
      </p:sp>
      <p:sp>
        <p:nvSpPr>
          <p:cNvPr id="72" name="Google Shape;72;p1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About Michael Dawson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b="6980" l="0" r="0" t="-6979"/>
          <a:stretch/>
        </p:blipFill>
        <p:spPr>
          <a:xfrm>
            <a:off x="1715925" y="870575"/>
            <a:ext cx="592305" cy="5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</a:t>
            </a:r>
            <a:r>
              <a:rPr lang="en">
                <a:solidFill>
                  <a:schemeClr val="lt1"/>
                </a:solidFill>
              </a:rPr>
              <a:t>Limited Typescript Support</a:t>
            </a:r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765125" y="1037075"/>
            <a:ext cx="79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00" y="1622075"/>
            <a:ext cx="8919001" cy="13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163400" y="1487925"/>
            <a:ext cx="7890000" cy="56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Experimental Limited Typescript Support</a:t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765125" y="1037075"/>
            <a:ext cx="798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 txBox="1"/>
          <p:nvPr>
            <p:ph idx="1" type="body"/>
          </p:nvPr>
        </p:nvSpPr>
        <p:spPr>
          <a:xfrm>
            <a:off x="407050" y="910475"/>
            <a:ext cx="85047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TSC </a:t>
            </a:r>
            <a:r>
              <a:rPr lang="en" sz="2400" strike="sngStrike"/>
              <a:t>has</a:t>
            </a:r>
            <a:r>
              <a:rPr lang="en" sz="2400"/>
              <a:t>/had trouble with .ts extensions in imports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Node.js Typescript team - </a:t>
            </a:r>
            <a:endParaRPr sz="2400"/>
          </a:p>
          <a:p>
            <a:pPr indent="-3746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Members from typescript,Node.js collaborated on issue</a:t>
            </a:r>
            <a:endParaRPr sz="2300"/>
          </a:p>
          <a:p>
            <a:pPr indent="-3810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300"/>
              <a:t>PR landed to handle</a:t>
            </a:r>
            <a:r>
              <a:rPr lang="en" sz="2400"/>
              <a:t>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https://github.com/microsoft/TypeScript/pull/59767</a:t>
            </a:r>
            <a:endParaRPr sz="1600"/>
          </a:p>
          <a:p>
            <a: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--rewriteRelativeImportExtensions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5" name="Google Shape;26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75" y="1622063"/>
            <a:ext cx="8629650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8700" y="3212200"/>
            <a:ext cx="1706762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Experimental Limited Typescript Support</a:t>
            </a:r>
            <a:endParaRPr/>
          </a:p>
        </p:txBody>
      </p:sp>
      <p:sp>
        <p:nvSpPr>
          <p:cNvPr id="273" name="Google Shape;273;p36"/>
          <p:cNvSpPr txBox="1"/>
          <p:nvPr>
            <p:ph idx="1" type="body"/>
          </p:nvPr>
        </p:nvSpPr>
        <p:spPr>
          <a:xfrm>
            <a:off x="368875" y="1047175"/>
            <a:ext cx="7620000" cy="3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TypeScript 5.8 - Option to target only subset enabled by default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--erasableSyntaxOnly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https://devblogs.microsoft.com/typescript/announcing-typescript-5-8-beta/#the---erasablesyntaxonly-option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050" y="2992875"/>
            <a:ext cx="7447376" cy="20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Web Storage API</a:t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276" y="1087850"/>
            <a:ext cx="8450275" cy="16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263" y="3220813"/>
            <a:ext cx="8658225" cy="14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Experimental SQLite API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90" y="1012025"/>
            <a:ext cx="8781026" cy="36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Experimental SQLite API</a:t>
            </a:r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350" y="1018375"/>
            <a:ext cx="8846150" cy="322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Continued progress on performance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Newer versions of V8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On-disk caching to improve startup</a:t>
            </a:r>
            <a:endParaRPr/>
          </a:p>
          <a:p>
            <a:pPr indent="-3175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NODE_COMPILE_CACHE, NODE_DISABLE_COMPILE_CACHE</a:t>
            </a:r>
            <a:endParaRPr sz="1400"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Buffer improvements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FS improvements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Node --run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0" name="Google Shape;310;p41"/>
          <p:cNvSpPr txBox="1"/>
          <p:nvPr/>
        </p:nvSpPr>
        <p:spPr>
          <a:xfrm>
            <a:off x="312275" y="1295400"/>
            <a:ext cx="5763900" cy="22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"name": "my-great-app",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"version": "0.0.1",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"scripts": {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"start": "node doit.js"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0" i="0" sz="17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7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809000" y="959713"/>
            <a:ext cx="41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Package.json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724925" y="3775600"/>
            <a:ext cx="4127700" cy="8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&gt;node --run start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ran</a:t>
            </a:r>
            <a:endParaRPr b="0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Node.js 24 specific highlights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395525" y="1211725"/>
            <a:ext cx="8402700" cy="3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V8 13.4</a:t>
            </a:r>
            <a:endParaRPr sz="18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rgbClr val="0000E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Atomics.pause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- A new API to pause execution for a specified duration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WebAssembly Memory64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- Support for 64-bit memory in WebAssembly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Explicit resource management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- The new 'using' and 'await using' declarations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solidFill>
                  <a:srgbClr val="0000EE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Error.isError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- A new static method to check if a value is an Error object</a:t>
            </a:r>
            <a:endParaRPr sz="12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Npm 11.0.0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More efficient AsyncLocalStorage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URL Pattern global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Permission model improvements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Test runner enhancements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800"/>
              <a:buChar char="●"/>
            </a:pPr>
            <a:r>
              <a:rPr lang="en" sz="1800">
                <a:solidFill>
                  <a:srgbClr val="1F2328"/>
                </a:solidFill>
                <a:highlight>
                  <a:srgbClr val="FFFFFF"/>
                </a:highlight>
              </a:rPr>
              <a:t>Undici 7.0.0</a:t>
            </a:r>
            <a:endParaRPr sz="18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idx="1" type="body"/>
          </p:nvPr>
        </p:nvSpPr>
        <p:spPr>
          <a:xfrm>
            <a:off x="416358" y="1227539"/>
            <a:ext cx="10160100" cy="47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node-addon-api</a:t>
            </a:r>
            <a:r>
              <a:rPr lang="en"/>
              <a:t> overtakes Nan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Node.js/JavaScript</a:t>
            </a:r>
            <a:r>
              <a:rPr lang="en"/>
              <a:t> support in AI libraries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TypeScript usage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6" name="Google Shape;326;p4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new  - Trends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What’s Not New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Recent survey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What’s new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Features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Trends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What’s next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312281" y="112088"/>
            <a:ext cx="8726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Node-api/Node-addon-api</a:t>
            </a:r>
            <a:endParaRPr sz="2600"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ABI stable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No code changes needed for new Node.js versions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Build once, run with later Node.js versions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rgbClr val="1F2328"/>
                </a:solidFill>
                <a:highlight>
                  <a:srgbClr val="FFFFFF"/>
                </a:highlight>
              </a:rPr>
              <a:t>Concepts and operations generally map to ideas specified in the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ECMA262 Language Specification</a:t>
            </a:r>
            <a:r>
              <a:rPr lang="en" sz="1200">
                <a:solidFill>
                  <a:srgbClr val="1F2328"/>
                </a:solidFill>
                <a:highlight>
                  <a:srgbClr val="FFFFFF"/>
                </a:highlight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Cross runtime compatibility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Cross language support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en" sz="2000">
                <a:solidFill>
                  <a:schemeClr val="dk1"/>
                </a:solidFill>
              </a:rPr>
              <a:t>Separation from Node.js itself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/>
          <p:nvPr>
            <p:ph type="title"/>
          </p:nvPr>
        </p:nvSpPr>
        <p:spPr>
          <a:xfrm>
            <a:off x="312281" y="112088"/>
            <a:ext cx="87261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Building C/C++ addons - node-addon-api</a:t>
            </a:r>
            <a:endParaRPr sz="2600"/>
          </a:p>
        </p:txBody>
      </p:sp>
      <p:pic>
        <p:nvPicPr>
          <p:cNvPr id="340" name="Google Shape;34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425" y="1303088"/>
            <a:ext cx="48291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325" y="4322088"/>
            <a:ext cx="3211677" cy="55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/>
          <p:nvPr/>
        </p:nvSpPr>
        <p:spPr>
          <a:xfrm>
            <a:off x="7746650" y="2263950"/>
            <a:ext cx="151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80% use case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 </a:t>
            </a:r>
            <a:r>
              <a:rPr lang="en"/>
              <a:t>61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lt1"/>
                </a:solidFill>
              </a:rPr>
              <a:t>Building addons like its 2025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46"/>
          <p:cNvSpPr txBox="1"/>
          <p:nvPr/>
        </p:nvSpPr>
        <p:spPr>
          <a:xfrm>
            <a:off x="2313575" y="4789275"/>
            <a:ext cx="49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https://npmtrends.com/nan-vs-node-addon-api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926900"/>
            <a:ext cx="6491374" cy="373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Trends - AI developer libraries</a:t>
            </a:r>
            <a:endParaRPr/>
          </a:p>
        </p:txBody>
      </p:sp>
      <p:sp>
        <p:nvSpPr>
          <p:cNvPr id="357" name="Google Shape;357;p47"/>
          <p:cNvSpPr txBox="1"/>
          <p:nvPr>
            <p:ph idx="1" type="body"/>
          </p:nvPr>
        </p:nvSpPr>
        <p:spPr>
          <a:xfrm>
            <a:off x="362275" y="1021700"/>
            <a:ext cx="76200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JavaScript/Typescript 2nd language supported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8" name="Google Shape;35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7597" y="2367425"/>
            <a:ext cx="1394000" cy="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7600" y="3918957"/>
            <a:ext cx="1394000" cy="402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57608" y="2932788"/>
            <a:ext cx="1498417" cy="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600" y="3460350"/>
            <a:ext cx="3763599" cy="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4975" y="2367425"/>
            <a:ext cx="2182337" cy="42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250" y="4412600"/>
            <a:ext cx="356150" cy="3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7"/>
          <p:cNvSpPr txBox="1"/>
          <p:nvPr/>
        </p:nvSpPr>
        <p:spPr>
          <a:xfrm>
            <a:off x="1349400" y="4359825"/>
            <a:ext cx="49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Bee Agent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Trends - AI developer libraries</a:t>
            </a:r>
            <a:endParaRPr/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50" y="900925"/>
            <a:ext cx="6056101" cy="4096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8"/>
          <p:cNvSpPr txBox="1"/>
          <p:nvPr/>
        </p:nvSpPr>
        <p:spPr>
          <a:xfrm>
            <a:off x="5087575" y="4435675"/>
            <a:ext cx="39468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https://developers.redhat.com/blog/2024/11/20/essential-ai-tutorials-nodejs-developers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Trends - TypeScript usage</a:t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25" y="1161950"/>
            <a:ext cx="3596849" cy="35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925" y="1161950"/>
            <a:ext cx="3596849" cy="36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 ?</a:t>
            </a:r>
            <a:endParaRPr/>
          </a:p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Who decides what’s next ?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Following what’s next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1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Who Decides what’s next ?</a:t>
            </a:r>
            <a:endParaRPr/>
          </a:p>
        </p:txBody>
      </p:sp>
      <p:sp>
        <p:nvSpPr>
          <p:cNvPr id="394" name="Google Shape;394;p51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TSC 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Companies 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4000"/>
              <a:t>An individual contributor</a:t>
            </a:r>
            <a:endParaRPr sz="4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95" name="Google Shape;395;p51"/>
          <p:cNvSpPr txBox="1"/>
          <p:nvPr/>
        </p:nvSpPr>
        <p:spPr>
          <a:xfrm>
            <a:off x="609225" y="891825"/>
            <a:ext cx="8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</a:rPr>
              <a:t>X</a:t>
            </a:r>
            <a:endParaRPr b="1" sz="7200">
              <a:solidFill>
                <a:srgbClr val="FF0000"/>
              </a:solidFill>
            </a:endParaRPr>
          </a:p>
        </p:txBody>
      </p:sp>
      <p:pic>
        <p:nvPicPr>
          <p:cNvPr id="396" name="Google Shape;396;p51" title="Buzz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6100" cy="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666650" y="2088088"/>
            <a:ext cx="8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</a:rPr>
              <a:t>X</a:t>
            </a:r>
            <a:endParaRPr b="1" sz="7200">
              <a:solidFill>
                <a:srgbClr val="FF0000"/>
              </a:solidFill>
            </a:endParaRPr>
          </a:p>
        </p:txBody>
      </p:sp>
      <p:pic>
        <p:nvPicPr>
          <p:cNvPr id="398" name="Google Shape;398;p51" title="Buzzer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425" y="2053513"/>
            <a:ext cx="46100" cy="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1"/>
          <p:cNvSpPr txBox="1"/>
          <p:nvPr/>
        </p:nvSpPr>
        <p:spPr>
          <a:xfrm>
            <a:off x="666650" y="3299963"/>
            <a:ext cx="854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0000"/>
                </a:solidFill>
              </a:rPr>
              <a:t>X</a:t>
            </a:r>
            <a:endParaRPr b="1" sz="7200">
              <a:solidFill>
                <a:srgbClr val="FF0000"/>
              </a:solidFill>
            </a:endParaRPr>
          </a:p>
        </p:txBody>
      </p:sp>
      <p:pic>
        <p:nvPicPr>
          <p:cNvPr id="400" name="Google Shape;400;p51" title="Buzzer.mp4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425" y="3196363"/>
            <a:ext cx="46100" cy="3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Who Decides what’s next ?</a:t>
            </a:r>
            <a:endParaRPr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2214075" y="2110425"/>
            <a:ext cx="7620000" cy="3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All collaborators</a:t>
            </a:r>
            <a:r>
              <a:rPr lang="en"/>
              <a:t>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2"/>
          <p:cNvSpPr txBox="1"/>
          <p:nvPr/>
        </p:nvSpPr>
        <p:spPr>
          <a:xfrm>
            <a:off x="4057950" y="1709850"/>
            <a:ext cx="1028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61EA25"/>
                </a:solidFill>
              </a:rPr>
              <a:t>✔</a:t>
            </a:r>
            <a:endParaRPr sz="10000">
              <a:solidFill>
                <a:srgbClr val="61EA25"/>
              </a:solidFill>
            </a:endParaRPr>
          </a:p>
        </p:txBody>
      </p:sp>
      <p:pic>
        <p:nvPicPr>
          <p:cNvPr id="409" name="Google Shape;409;p52" title="din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52283" cy="39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Who Decides what’s next ?</a:t>
            </a:r>
            <a:endParaRPr/>
          </a:p>
        </p:txBody>
      </p:sp>
      <p:sp>
        <p:nvSpPr>
          <p:cNvPr id="416" name="Google Shape;416;p53"/>
          <p:cNvSpPr txBox="1"/>
          <p:nvPr>
            <p:ph idx="1" type="body"/>
          </p:nvPr>
        </p:nvSpPr>
        <p:spPr>
          <a:xfrm>
            <a:off x="362275" y="1086775"/>
            <a:ext cx="8283300" cy="35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All collaborators 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Together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Real time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No pre-defined roadmap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Driven by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Doer’s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Reviewers/Approvers</a:t>
            </a:r>
            <a:endParaRPr/>
          </a:p>
          <a:p>
            <a:pPr indent="-406400" lvl="1" marL="914400" rtl="0" algn="l"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Supported by Project’s documented Priorities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not new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2275" y="1068900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Massive usage in last year</a:t>
            </a:r>
            <a:endParaRPr/>
          </a:p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Over 1B downloads from           </a:t>
            </a:r>
            <a:endParaRPr>
              <a:solidFill>
                <a:schemeClr val="dk1"/>
              </a:solidFill>
            </a:endParaRPr>
          </a:p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</a:pPr>
            <a:r>
              <a:rPr lang="en">
                <a:solidFill>
                  <a:schemeClr val="dk1"/>
                </a:solidFill>
              </a:rPr>
              <a:t>Almost 800M docker pulls*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Tops recent surveys</a:t>
            </a:r>
            <a:endParaRPr/>
          </a:p>
        </p:txBody>
      </p:sp>
      <p:sp>
        <p:nvSpPr>
          <p:cNvPr id="88" name="Google Shape;88;p18"/>
          <p:cNvSpPr txBox="1"/>
          <p:nvPr/>
        </p:nvSpPr>
        <p:spPr>
          <a:xfrm>
            <a:off x="5730975" y="874150"/>
            <a:ext cx="3319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Even after docker activities pushing people to cache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0975" y="2119400"/>
            <a:ext cx="1340150" cy="3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2850" y="1672200"/>
            <a:ext cx="856925" cy="32719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6177175" y="1612600"/>
            <a:ext cx="709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.org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/>
          <p:nvPr/>
        </p:nvSpPr>
        <p:spPr>
          <a:xfrm>
            <a:off x="944025" y="4629000"/>
            <a:ext cx="2090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https://survey.stackoverflow.co/2024/technology/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4025" y="3357075"/>
            <a:ext cx="2130675" cy="134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1644325" y="5221250"/>
            <a:ext cx="34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5664425" y="4745275"/>
            <a:ext cx="3611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https://github.blog/news-insights/octoverse/octoverse-2024/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5664425" y="3357075"/>
            <a:ext cx="2976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2 - JavaScript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3 - typeScript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Notes that combined still higher than Python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8975" y="3383400"/>
            <a:ext cx="1633876" cy="16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4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</a:t>
            </a:r>
            <a:endParaRPr/>
          </a:p>
        </p:txBody>
      </p:sp>
      <p:pic>
        <p:nvPicPr>
          <p:cNvPr id="423" name="Google Shape;423;p54"/>
          <p:cNvPicPr preferRelativeResize="0"/>
          <p:nvPr/>
        </p:nvPicPr>
        <p:blipFill rotWithShape="1">
          <a:blip r:embed="rId3">
            <a:alphaModFix/>
          </a:blip>
          <a:srcRect b="6768" l="0" r="0" t="0"/>
          <a:stretch/>
        </p:blipFill>
        <p:spPr>
          <a:xfrm>
            <a:off x="985300" y="1088775"/>
            <a:ext cx="7306951" cy="36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5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430" name="Google Shape;430;p55"/>
          <p:cNvSpPr txBox="1"/>
          <p:nvPr>
            <p:ph idx="1" type="body"/>
          </p:nvPr>
        </p:nvSpPr>
        <p:spPr>
          <a:xfrm>
            <a:off x="362275" y="1086775"/>
            <a:ext cx="85272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 Notifications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Working Groups and Teams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Strategic Initiatives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Releases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Node.js news feed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https://nodejs.github.io/nodejs-news-feeder/feed.xml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</p:txBody>
      </p:sp>
      <p:sp>
        <p:nvSpPr>
          <p:cNvPr id="431" name="Google Shape;431;p55"/>
          <p:cNvSpPr txBox="1"/>
          <p:nvPr/>
        </p:nvSpPr>
        <p:spPr>
          <a:xfrm>
            <a:off x="5329425" y="16561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https://nodejs.org/calendar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55"/>
          <p:cNvSpPr txBox="1"/>
          <p:nvPr/>
        </p:nvSpPr>
        <p:spPr>
          <a:xfrm>
            <a:off x="2161750" y="25149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https://github.com/nodejs/next-10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55"/>
          <p:cNvSpPr txBox="1"/>
          <p:nvPr/>
        </p:nvSpPr>
        <p:spPr>
          <a:xfrm>
            <a:off x="2314150" y="29337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5"/>
          <p:cNvSpPr txBox="1"/>
          <p:nvPr/>
        </p:nvSpPr>
        <p:spPr>
          <a:xfrm>
            <a:off x="3751775" y="2064750"/>
            <a:ext cx="50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https://github.com/nodejs/node/blob/master/doc/guides/strategic-initiatives.md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Following What’s Next - from the Ground up</a:t>
            </a:r>
            <a:endParaRPr/>
          </a:p>
        </p:txBody>
      </p:sp>
      <p:sp>
        <p:nvSpPr>
          <p:cNvPr id="441" name="Google Shape;441;p56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 Notifications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Working Groups and Teams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Strategic Initiatives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Releases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42" name="Google Shape;442;p56"/>
          <p:cNvSpPr txBox="1"/>
          <p:nvPr/>
        </p:nvSpPr>
        <p:spPr>
          <a:xfrm>
            <a:off x="5329425" y="16561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https://nodejs.org/calendar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6"/>
          <p:cNvSpPr txBox="1"/>
          <p:nvPr/>
        </p:nvSpPr>
        <p:spPr>
          <a:xfrm>
            <a:off x="2161750" y="25149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https://github.com/nodejs/next-10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56"/>
          <p:cNvSpPr txBox="1"/>
          <p:nvPr/>
        </p:nvSpPr>
        <p:spPr>
          <a:xfrm>
            <a:off x="2314150" y="29337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56"/>
          <p:cNvSpPr txBox="1"/>
          <p:nvPr/>
        </p:nvSpPr>
        <p:spPr>
          <a:xfrm>
            <a:off x="3751775" y="2064750"/>
            <a:ext cx="50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https://github.com/nodejs/node/blob/master/doc/guides/strategic-initiatives.md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2325" y="939673"/>
            <a:ext cx="7129950" cy="385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6"/>
          <p:cNvSpPr/>
          <p:nvPr/>
        </p:nvSpPr>
        <p:spPr>
          <a:xfrm>
            <a:off x="518375" y="824325"/>
            <a:ext cx="1980000" cy="510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454" name="Google Shape;454;p57"/>
          <p:cNvSpPr txBox="1"/>
          <p:nvPr>
            <p:ph idx="1" type="body"/>
          </p:nvPr>
        </p:nvSpPr>
        <p:spPr>
          <a:xfrm>
            <a:off x="362275" y="1086775"/>
            <a:ext cx="85272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 Notifications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Working Groups and Teams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Strategic Initiatives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Releases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Node.js news feed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https://nodejs.github.io/nodejs-news-feeder/feed.xml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</p:txBody>
      </p:sp>
      <p:sp>
        <p:nvSpPr>
          <p:cNvPr id="455" name="Google Shape;455;p57"/>
          <p:cNvSpPr txBox="1"/>
          <p:nvPr/>
        </p:nvSpPr>
        <p:spPr>
          <a:xfrm>
            <a:off x="5329425" y="16561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https://nodejs.org/calendar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 txBox="1"/>
          <p:nvPr/>
        </p:nvSpPr>
        <p:spPr>
          <a:xfrm>
            <a:off x="2161750" y="25149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https://github.com/nodejs/next-10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57"/>
          <p:cNvSpPr txBox="1"/>
          <p:nvPr/>
        </p:nvSpPr>
        <p:spPr>
          <a:xfrm>
            <a:off x="2314150" y="29337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57"/>
          <p:cNvSpPr txBox="1"/>
          <p:nvPr/>
        </p:nvSpPr>
        <p:spPr>
          <a:xfrm>
            <a:off x="3751775" y="2064750"/>
            <a:ext cx="50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https://github.com/nodejs/node/blob/master/doc/guides/strategic-initiatives.md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Following What’s Next - from the Ground up</a:t>
            </a:r>
            <a:endParaRPr/>
          </a:p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 Notifications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Working Groups and Teams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Strategic Initiatives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Releases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66" name="Google Shape;466;p58"/>
          <p:cNvSpPr txBox="1"/>
          <p:nvPr/>
        </p:nvSpPr>
        <p:spPr>
          <a:xfrm>
            <a:off x="5329425" y="16561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https://nodejs.org/calendar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8"/>
          <p:cNvSpPr txBox="1"/>
          <p:nvPr/>
        </p:nvSpPr>
        <p:spPr>
          <a:xfrm>
            <a:off x="2161750" y="25149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https://github.com/nodejs/next-10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58"/>
          <p:cNvSpPr txBox="1"/>
          <p:nvPr/>
        </p:nvSpPr>
        <p:spPr>
          <a:xfrm>
            <a:off x="2314150" y="29337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58"/>
          <p:cNvSpPr txBox="1"/>
          <p:nvPr/>
        </p:nvSpPr>
        <p:spPr>
          <a:xfrm>
            <a:off x="3751775" y="2064750"/>
            <a:ext cx="50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https://github.com/nodejs/node/blob/master/doc/guides/strategic-initiatives.md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2875" y="449900"/>
            <a:ext cx="6426501" cy="44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</a:t>
            </a:r>
            <a:endParaRPr/>
          </a:p>
        </p:txBody>
      </p:sp>
      <p:sp>
        <p:nvSpPr>
          <p:cNvPr id="477" name="Google Shape;477;p59"/>
          <p:cNvSpPr txBox="1"/>
          <p:nvPr>
            <p:ph idx="1" type="body"/>
          </p:nvPr>
        </p:nvSpPr>
        <p:spPr>
          <a:xfrm>
            <a:off x="362275" y="1086775"/>
            <a:ext cx="85272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GitHub Notifications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Working Groups and Teams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Strategic Initiatives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Next-10 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Releases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Node.js news feed 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https://nodejs.github.io/nodejs-news-feeder/feed.xml</a:t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700"/>
          </a:p>
        </p:txBody>
      </p:sp>
      <p:sp>
        <p:nvSpPr>
          <p:cNvPr id="478" name="Google Shape;478;p59"/>
          <p:cNvSpPr txBox="1"/>
          <p:nvPr/>
        </p:nvSpPr>
        <p:spPr>
          <a:xfrm>
            <a:off x="5329425" y="16561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https://nodejs.org/calendar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9"/>
          <p:cNvSpPr txBox="1"/>
          <p:nvPr/>
        </p:nvSpPr>
        <p:spPr>
          <a:xfrm>
            <a:off x="2161750" y="25149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https://github.com/nodejs/next-10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9"/>
          <p:cNvSpPr txBox="1"/>
          <p:nvPr/>
        </p:nvSpPr>
        <p:spPr>
          <a:xfrm>
            <a:off x="2314150" y="2933725"/>
            <a:ext cx="295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https://github.com/nodejs/release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59"/>
          <p:cNvSpPr txBox="1"/>
          <p:nvPr/>
        </p:nvSpPr>
        <p:spPr>
          <a:xfrm>
            <a:off x="3751775" y="2064750"/>
            <a:ext cx="500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200"/>
              <a:buFont typeface="Arial"/>
              <a:buChar char="-"/>
            </a:pPr>
            <a:r>
              <a:rPr b="0" i="0" lang="en" sz="1200" u="sng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https://github.com/nodejs/node/blob/master/doc/guides/strategic-initiatives.md</a:t>
            </a:r>
            <a:endParaRPr b="0" i="0" sz="12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10 - Foundation</a:t>
            </a:r>
            <a:endParaRPr/>
          </a:p>
        </p:txBody>
      </p:sp>
      <p:sp>
        <p:nvSpPr>
          <p:cNvPr id="488" name="Google Shape;488;p60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Technical Values and Priorities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 Needs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4893025" y="1157425"/>
            <a:ext cx="37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lang="en" sz="1100">
                <a:solidFill>
                  <a:srgbClr val="84C2EC"/>
                </a:solidFill>
              </a:rPr>
              <a:t>https://github.com/nodejs/node/blob/main/doc/contributing/technical-values.md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0"/>
          <p:cNvSpPr txBox="1"/>
          <p:nvPr/>
        </p:nvSpPr>
        <p:spPr>
          <a:xfrm>
            <a:off x="2872750" y="19073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https://github.com/nodejs/next-10/blob/main/CONSTITUENCIES.md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60"/>
          <p:cNvSpPr txBox="1"/>
          <p:nvPr/>
        </p:nvSpPr>
        <p:spPr>
          <a:xfrm>
            <a:off x="3767500" y="26608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https://github.com/nodejs/next-10/blob/main/CONSTITUENCY-NEEDS.md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10 - Foundation</a:t>
            </a:r>
            <a:endParaRPr/>
          </a:p>
        </p:txBody>
      </p:sp>
      <p:sp>
        <p:nvSpPr>
          <p:cNvPr id="498" name="Google Shape;498;p61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Technical Values and Priorities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 Needs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499" name="Google Shape;499;p61"/>
          <p:cNvSpPr txBox="1"/>
          <p:nvPr/>
        </p:nvSpPr>
        <p:spPr>
          <a:xfrm>
            <a:off x="4893025" y="1157425"/>
            <a:ext cx="37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https://github.com/nodejs/node/blob/master/doc/guides/technical-values.md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/>
          <p:nvPr/>
        </p:nvSpPr>
        <p:spPr>
          <a:xfrm>
            <a:off x="2872750" y="19073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https://github.com/nodejs/next-10/blob/main/CONSTITUENCIES.md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3767500" y="26608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https://github.com/nodejs/next-10/blob/main/CONSTITUENCY-NEEDS.md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001" y="169400"/>
            <a:ext cx="7455301" cy="473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10 - Foundation</a:t>
            </a:r>
            <a:endParaRPr/>
          </a:p>
        </p:txBody>
      </p:sp>
      <p:sp>
        <p:nvSpPr>
          <p:cNvPr id="509" name="Google Shape;509;p62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Technical Values and Priorities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 Needs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10" name="Google Shape;510;p62"/>
          <p:cNvSpPr txBox="1"/>
          <p:nvPr/>
        </p:nvSpPr>
        <p:spPr>
          <a:xfrm>
            <a:off x="4893025" y="1157425"/>
            <a:ext cx="37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https://github.com/nodejs/node/blob/master/doc/guides/technical-values.md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2"/>
          <p:cNvSpPr txBox="1"/>
          <p:nvPr/>
        </p:nvSpPr>
        <p:spPr>
          <a:xfrm>
            <a:off x="2872750" y="19073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https://github.com/nodejs/next-10/blob/main/CONSTITUENCIES.md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2"/>
          <p:cNvSpPr txBox="1"/>
          <p:nvPr/>
        </p:nvSpPr>
        <p:spPr>
          <a:xfrm>
            <a:off x="3767500" y="26608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https://github.com/nodejs/next-10/blob/main/CONSTITUENCY-NEEDS.md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3" name="Google Shape;51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175" y="228850"/>
            <a:ext cx="6055650" cy="4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10 - Foundation</a:t>
            </a:r>
            <a:endParaRPr/>
          </a:p>
        </p:txBody>
      </p:sp>
      <p:sp>
        <p:nvSpPr>
          <p:cNvPr id="520" name="Google Shape;520;p63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Technical Values and Priorities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</a:t>
            </a:r>
            <a:endParaRPr sz="2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Constituencies Needs</a:t>
            </a:r>
            <a:endParaRPr sz="2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1" name="Google Shape;521;p63"/>
          <p:cNvSpPr txBox="1"/>
          <p:nvPr/>
        </p:nvSpPr>
        <p:spPr>
          <a:xfrm>
            <a:off x="4893025" y="1157425"/>
            <a:ext cx="3756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https://github.com/nodejs/node/blob/master/doc/guides/technical-values.md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3"/>
          <p:cNvSpPr txBox="1"/>
          <p:nvPr/>
        </p:nvSpPr>
        <p:spPr>
          <a:xfrm>
            <a:off x="2872750" y="19073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https://github.com/nodejs/next-10/blob/main/CONSTITUENCIES.md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3"/>
          <p:cNvSpPr txBox="1"/>
          <p:nvPr/>
        </p:nvSpPr>
        <p:spPr>
          <a:xfrm>
            <a:off x="3767500" y="2660800"/>
            <a:ext cx="562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4C2EC"/>
              </a:buClr>
              <a:buSzPts val="1100"/>
              <a:buFont typeface="Arial"/>
              <a:buChar char="-"/>
            </a:pPr>
            <a:r>
              <a:rPr b="0" i="0" lang="en" sz="1100" u="none" cap="none" strike="noStrike">
                <a:solidFill>
                  <a:srgbClr val="84C2EC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https://github.com/nodejs/next-10/blob/main/CONSTITUENCY-NEEDS.md</a:t>
            </a:r>
            <a:endParaRPr b="0" i="0" sz="1100" u="none" cap="none" strike="noStrike">
              <a:solidFill>
                <a:srgbClr val="84C2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600" y="378925"/>
            <a:ext cx="5627699" cy="2674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6125" y="3663200"/>
            <a:ext cx="6989376" cy="13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3"/>
          <p:cNvSpPr txBox="1"/>
          <p:nvPr/>
        </p:nvSpPr>
        <p:spPr>
          <a:xfrm>
            <a:off x="3836213" y="2927650"/>
            <a:ext cx="7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not new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62275" y="94372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Active and vibrant project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452275" y="4804800"/>
            <a:ext cx="7772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https://insights.lfx.linuxfoundation.org/foundation/ojsf/overview/github?project=ojsf-nodejs</a:t>
            </a: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(Oct 1 2023 - Sep 30 2024)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1150" y="1517400"/>
            <a:ext cx="5258176" cy="322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4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Technical Priorities</a:t>
            </a:r>
            <a:endParaRPr/>
          </a:p>
        </p:txBody>
      </p:sp>
      <p:sp>
        <p:nvSpPr>
          <p:cNvPr id="533" name="Google Shape;533;p64"/>
          <p:cNvSpPr txBox="1"/>
          <p:nvPr>
            <p:ph idx="1" type="body"/>
          </p:nvPr>
        </p:nvSpPr>
        <p:spPr>
          <a:xfrm>
            <a:off x="130325" y="143882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Modern HTTP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Suitable types for end-users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Documentation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WebAssembly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ES Modules (ESM)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Support for features from the latest ECMAScript spec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Observability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Better multithreaded support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Single Executable Applications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Serverless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Small footprint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Developers-first DX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Char char="●"/>
            </a:pPr>
            <a:r>
              <a:rPr b="1" lang="en" sz="1400">
                <a:solidFill>
                  <a:srgbClr val="1F2328"/>
                </a:solidFill>
                <a:highlight>
                  <a:srgbClr val="FFFFFF"/>
                </a:highlight>
              </a:rPr>
              <a:t>Package management</a:t>
            </a:r>
            <a:endParaRPr b="1" sz="1400">
              <a:solidFill>
                <a:srgbClr val="1F2328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00"/>
          </a:p>
        </p:txBody>
      </p:sp>
      <p:sp>
        <p:nvSpPr>
          <p:cNvPr id="534" name="Google Shape;534;p64"/>
          <p:cNvSpPr txBox="1"/>
          <p:nvPr/>
        </p:nvSpPr>
        <p:spPr>
          <a:xfrm>
            <a:off x="312275" y="823225"/>
            <a:ext cx="515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/>
              <a:t>https://github.com/nodejs/node/blob/master/doc/contributing/technical-priorities.md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5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Next 10 team</a:t>
            </a:r>
            <a:endParaRPr/>
          </a:p>
        </p:txBody>
      </p:sp>
      <p:sp>
        <p:nvSpPr>
          <p:cNvPr id="541" name="Google Shape;541;p65"/>
          <p:cNvSpPr txBox="1"/>
          <p:nvPr>
            <p:ph idx="1" type="body"/>
          </p:nvPr>
        </p:nvSpPr>
        <p:spPr>
          <a:xfrm>
            <a:off x="362275" y="1086775"/>
            <a:ext cx="85272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Technical priorities well defined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Aligned based on survey results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Current focus areas less technical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Advocacy and promotion</a:t>
            </a:r>
            <a:endParaRPr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Ambassador program 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Corporate usage stories </a:t>
            </a:r>
            <a:endParaRPr sz="2400"/>
          </a:p>
          <a:p>
            <a:pPr indent="-3810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" sz="2400"/>
              <a:t>News Feed -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https://nodejs.github.io/nodejs-news-feeder/feed.xml</a:t>
            </a:r>
            <a:endParaRPr sz="1500"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Funding</a:t>
            </a:r>
            <a:endParaRPr/>
          </a:p>
          <a:p>
            <a:pPr indent="-4064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Collaborator Health</a:t>
            </a:r>
            <a:endParaRPr/>
          </a:p>
        </p:txBody>
      </p:sp>
      <p:sp>
        <p:nvSpPr>
          <p:cNvPr id="542" name="Google Shape;542;p65"/>
          <p:cNvSpPr txBox="1"/>
          <p:nvPr/>
        </p:nvSpPr>
        <p:spPr>
          <a:xfrm>
            <a:off x="5403500" y="2878325"/>
            <a:ext cx="314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https://github.com/nodejs/node/blob/main/doc/contributing/advocacy-ambasador-program.md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6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49" name="Google Shape;549;p66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Continued work on </a:t>
            </a:r>
            <a:endParaRPr/>
          </a:p>
          <a:p>
            <a:pPr indent="-4064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ESM</a:t>
            </a:r>
            <a:endParaRPr/>
          </a:p>
          <a:p>
            <a:pPr indent="-4064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Typescript</a:t>
            </a:r>
            <a:endParaRPr/>
          </a:p>
          <a:p>
            <a:pPr indent="-4064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Performance</a:t>
            </a:r>
            <a:endParaRPr/>
          </a:p>
          <a:p>
            <a:pPr indent="-4064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QUIC</a:t>
            </a:r>
            <a:endParaRPr/>
          </a:p>
          <a:p>
            <a:pPr indent="-40640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</a:pPr>
            <a:r>
              <a:rPr lang="en"/>
              <a:t>…</a:t>
            </a:r>
            <a:endParaRPr/>
          </a:p>
        </p:txBody>
      </p:sp>
      <p:pic>
        <p:nvPicPr>
          <p:cNvPr id="550" name="Google Shape;55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9525" y="1041863"/>
            <a:ext cx="2768750" cy="364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7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What’s Next? </a:t>
            </a:r>
            <a:endParaRPr/>
          </a:p>
        </p:txBody>
      </p:sp>
      <p:sp>
        <p:nvSpPr>
          <p:cNvPr id="557" name="Google Shape;557;p67"/>
          <p:cNvSpPr txBox="1"/>
          <p:nvPr>
            <p:ph idx="1" type="body"/>
          </p:nvPr>
        </p:nvSpPr>
        <p:spPr>
          <a:xfrm>
            <a:off x="198050" y="1056925"/>
            <a:ext cx="82734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What about other pain points ?</a:t>
            </a:r>
            <a:endParaRPr/>
          </a:p>
          <a:p>
            <a:pPr indent="-4064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Docs Initiative -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https://github.com/nodejs/next-10/issues/166</a:t>
            </a:r>
            <a:endParaRPr sz="1700"/>
          </a:p>
          <a:p>
            <a:pPr indent="-3873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en" sz="2500"/>
              <a:t>Monitoring/Diagnostics</a:t>
            </a:r>
            <a:endParaRPr sz="2500"/>
          </a:p>
          <a:p>
            <a:pPr indent="-3873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diagnostics team </a:t>
            </a:r>
            <a:endParaRPr sz="2500"/>
          </a:p>
          <a:p>
            <a:pPr indent="-38735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AsyncLocalStorage rewritten not to use Async Hooks</a:t>
            </a:r>
            <a:endParaRPr sz="2500"/>
          </a:p>
          <a:p>
            <a:pPr indent="-387350" lvl="1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en" sz="2500"/>
              <a:t>Key components moved into org</a:t>
            </a:r>
            <a:endParaRPr sz="2500"/>
          </a:p>
          <a:p>
            <a:pPr indent="-38735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 </a:t>
            </a:r>
            <a:endParaRPr sz="2500"/>
          </a:p>
          <a:p>
            <a:pPr indent="-387350" lvl="2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Char char="■"/>
            </a:pPr>
            <a:r>
              <a:rPr lang="en" sz="2500"/>
              <a:t>require-in-the middle ?</a:t>
            </a:r>
            <a:endParaRPr sz="2500"/>
          </a:p>
        </p:txBody>
      </p:sp>
      <p:sp>
        <p:nvSpPr>
          <p:cNvPr id="558" name="Google Shape;558;p67"/>
          <p:cNvSpPr/>
          <p:nvPr/>
        </p:nvSpPr>
        <p:spPr>
          <a:xfrm>
            <a:off x="6314150" y="3617350"/>
            <a:ext cx="2664900" cy="143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67"/>
          <p:cNvSpPr txBox="1"/>
          <p:nvPr/>
        </p:nvSpPr>
        <p:spPr>
          <a:xfrm>
            <a:off x="6433575" y="35965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common pain points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ESM integration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TypeScript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Docs 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Monitoring/Diagnostics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7"/>
          <p:cNvSpPr txBox="1"/>
          <p:nvPr/>
        </p:nvSpPr>
        <p:spPr>
          <a:xfrm>
            <a:off x="8604100" y="4496100"/>
            <a:ext cx="30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✅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1" name="Google Shape;561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8050" y="3934875"/>
            <a:ext cx="2746750" cy="43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8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568" name="Google Shape;568;p68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200"/>
              <a:t>Thank You</a:t>
            </a:r>
            <a:endParaRPr sz="6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6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6200"/>
              <a:t>Questions?</a:t>
            </a:r>
            <a:endParaRPr sz="6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9"/>
          <p:cNvSpPr txBox="1"/>
          <p:nvPr/>
        </p:nvSpPr>
        <p:spPr>
          <a:xfrm>
            <a:off x="564863" y="1063738"/>
            <a:ext cx="87120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Red Hat, IBM. All Rights Reserved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 Hat, the Red Hat logos are trademarks or registered trademarks of Red Hat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IBM, the IBM logo, ibm.com are trademarks or registered trademarks of International Business Machines Corp.,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registered in many jurisdictions worldwide.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current list of IBM trademarks is available on the Web at “Copyright and trademark information” at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www.ibm.com/legal/copytrade.shtml</a:t>
            </a:r>
            <a:endParaRPr b="0" i="0" sz="14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Node.js is an official trademark of Joyent. IBM SDK for Node.js is not formally related to or endorsed by the official Joyent Node.js open source or commercial project.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Java, JavaScript and all Java-based trademarks and logos are trademarks or registered trademarks of Oracle and/or its affiliates.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npm is a trademark of npm, Inc.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 trademarks or logos are owned by their respective owners.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69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Copyright and Trademarks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Recent Survey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62275" y="1086775"/>
            <a:ext cx="7620000" cy="3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2978 respondents, 81% more than last year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Average of 6 years using Node.js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000"/>
          </a:p>
        </p:txBody>
      </p:sp>
      <p:sp>
        <p:nvSpPr>
          <p:cNvPr id="114" name="Google Shape;114;p20"/>
          <p:cNvSpPr txBox="1"/>
          <p:nvPr/>
        </p:nvSpPr>
        <p:spPr>
          <a:xfrm>
            <a:off x="2270100" y="4743475"/>
            <a:ext cx="49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https://github.com/nodejs/next-10/blob/main/surveys/2024-04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275" y="2415250"/>
            <a:ext cx="2270949" cy="15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46200" y="2490900"/>
            <a:ext cx="2177025" cy="13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7918" y="2456918"/>
            <a:ext cx="3394899" cy="14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Recent Survey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270100" y="4743475"/>
            <a:ext cx="49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https://github.com/nodejs/next-10/blob/main/surveys/2024-04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695" y="1398245"/>
            <a:ext cx="4243976" cy="22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2568150" y="3752450"/>
            <a:ext cx="118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Cases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339525" y="1986900"/>
            <a:ext cx="35937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53% back end services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22% deploying front end apps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21% building, and scripting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2270100" y="4743475"/>
            <a:ext cx="49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https://github.com/nodejs/next-10/blob/main/surveys/2024-04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292650" y="3835875"/>
            <a:ext cx="19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Local Development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2325" y="1664349"/>
            <a:ext cx="3704925" cy="20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/>
        </p:nvSpPr>
        <p:spPr>
          <a:xfrm>
            <a:off x="5593225" y="3835875"/>
            <a:ext cx="123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2729025" y="4322275"/>
            <a:ext cx="34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x86 dominates but Arm is growing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325" y="1625887"/>
            <a:ext cx="3058799" cy="189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/>
        </p:nvSpPr>
        <p:spPr>
          <a:xfrm>
            <a:off x="1246325" y="3414725"/>
            <a:ext cx="6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38% (+5%)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3185575" y="3141075"/>
            <a:ext cx="62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26% (+9%)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3134475" y="1837300"/>
            <a:ext cx="89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18% (+11%)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2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Recent Survey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2275" y="112088"/>
            <a:ext cx="76200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Recent Survey</a:t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075" y="1171725"/>
            <a:ext cx="2768750" cy="364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1167475" y="897575"/>
            <a:ext cx="174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 Priorities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1200" y="1297775"/>
            <a:ext cx="2939975" cy="329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4788625" y="826050"/>
            <a:ext cx="216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What’s important to you </a:t>
            </a:r>
            <a:r>
              <a:rPr b="0" i="0" lang="en" sz="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(incomplete list shown)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